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58" r:id="rId3"/>
    <p:sldId id="270" r:id="rId4"/>
    <p:sldId id="260" r:id="rId5"/>
    <p:sldId id="269"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7556"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C9BC3-9646-4E29-BCA6-DDE40EE5ABC5}"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38BC0-674E-4223-A61D-9EC0BB54AB5A}" type="slidenum">
              <a:rPr lang="en-US" smtClean="0"/>
              <a:t>‹#›</a:t>
            </a:fld>
            <a:endParaRPr lang="en-US"/>
          </a:p>
        </p:txBody>
      </p:sp>
    </p:spTree>
    <p:extLst>
      <p:ext uri="{BB962C8B-B14F-4D97-AF65-F5344CB8AC3E}">
        <p14:creationId xmlns:p14="http://schemas.microsoft.com/office/powerpoint/2010/main" val="270088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 Got to </a:t>
            </a:r>
            <a:r>
              <a:rPr lang="en-US" dirty="0" err="1"/>
              <a:t>Caremark.Com</a:t>
            </a:r>
            <a:r>
              <a:rPr lang="en-US" dirty="0"/>
              <a:t> and register for the member portal</a:t>
            </a:r>
          </a:p>
          <a:p>
            <a:endParaRPr lang="en-US" dirty="0"/>
          </a:p>
        </p:txBody>
      </p:sp>
      <p:sp>
        <p:nvSpPr>
          <p:cNvPr id="4" name="Slide Number Placeholder 3"/>
          <p:cNvSpPr>
            <a:spLocks noGrp="1"/>
          </p:cNvSpPr>
          <p:nvPr>
            <p:ph type="sldNum" sz="quarter" idx="5"/>
          </p:nvPr>
        </p:nvSpPr>
        <p:spPr/>
        <p:txBody>
          <a:bodyPr/>
          <a:lstStyle/>
          <a:p>
            <a:fld id="{4B738BC0-674E-4223-A61D-9EC0BB54AB5A}" type="slidenum">
              <a:rPr lang="en-US" smtClean="0"/>
              <a:t>2</a:t>
            </a:fld>
            <a:endParaRPr lang="en-US"/>
          </a:p>
        </p:txBody>
      </p:sp>
    </p:spTree>
    <p:extLst>
      <p:ext uri="{BB962C8B-B14F-4D97-AF65-F5344CB8AC3E}">
        <p14:creationId xmlns:p14="http://schemas.microsoft.com/office/powerpoint/2010/main" val="212111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738BC0-674E-4223-A61D-9EC0BB54AB5A}" type="slidenum">
              <a:rPr lang="en-US" smtClean="0"/>
              <a:t>4</a:t>
            </a:fld>
            <a:endParaRPr lang="en-US"/>
          </a:p>
        </p:txBody>
      </p:sp>
    </p:spTree>
    <p:extLst>
      <p:ext uri="{BB962C8B-B14F-4D97-AF65-F5344CB8AC3E}">
        <p14:creationId xmlns:p14="http://schemas.microsoft.com/office/powerpoint/2010/main" val="148918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search tool located as you scroll down from the previous slides main screen. You can either type in the medication you need OR pull from the listing of medications below. You will want to click on the Price This Drug link to the right.</a:t>
            </a:r>
          </a:p>
        </p:txBody>
      </p:sp>
      <p:sp>
        <p:nvSpPr>
          <p:cNvPr id="4" name="Slide Number Placeholder 3"/>
          <p:cNvSpPr>
            <a:spLocks noGrp="1"/>
          </p:cNvSpPr>
          <p:nvPr>
            <p:ph type="sldNum" sz="quarter" idx="5"/>
          </p:nvPr>
        </p:nvSpPr>
        <p:spPr/>
        <p:txBody>
          <a:bodyPr/>
          <a:lstStyle/>
          <a:p>
            <a:fld id="{4B738BC0-674E-4223-A61D-9EC0BB54AB5A}" type="slidenum">
              <a:rPr lang="en-US" smtClean="0"/>
              <a:t>6</a:t>
            </a:fld>
            <a:endParaRPr lang="en-US"/>
          </a:p>
        </p:txBody>
      </p:sp>
    </p:spTree>
    <p:extLst>
      <p:ext uri="{BB962C8B-B14F-4D97-AF65-F5344CB8AC3E}">
        <p14:creationId xmlns:p14="http://schemas.microsoft.com/office/powerpoint/2010/main" val="247369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be prompted to a new screen where you can either where you are shown the price at Mail Order (if available), Retail CVS and Retail Non-CVS. From this screen if Mail Order is populated you can request a new 90-day prescription. This request is sent to CVS Mail Order, and they will submit a request to your provider for that medication for 90 days.</a:t>
            </a:r>
          </a:p>
          <a:p>
            <a:endParaRPr lang="en-US" dirty="0"/>
          </a:p>
          <a:p>
            <a:r>
              <a:rPr lang="en-US" dirty="0"/>
              <a:t>If the prescription you choose does not show a Mail Order price, that may be for a few reasons</a:t>
            </a:r>
          </a:p>
          <a:p>
            <a:pPr marL="228600" indent="-228600">
              <a:buAutoNum type="alphaLcPeriod"/>
            </a:pPr>
            <a:r>
              <a:rPr lang="en-US" dirty="0"/>
              <a:t>This medication is not available via mail order</a:t>
            </a:r>
          </a:p>
          <a:p>
            <a:pPr marL="228600" indent="-228600">
              <a:buAutoNum type="alphaLcPeriod"/>
            </a:pPr>
            <a:r>
              <a:rPr lang="en-US" dirty="0"/>
              <a:t>Mail Order is out of stock of this medication</a:t>
            </a:r>
          </a:p>
          <a:p>
            <a:pPr marL="228600" indent="-228600">
              <a:buAutoNum type="alphaLcPeriod"/>
            </a:pPr>
            <a:r>
              <a:rPr lang="en-US" dirty="0"/>
              <a:t>There may be other processing issues or delays </a:t>
            </a:r>
          </a:p>
          <a:p>
            <a:pPr marL="0" indent="0">
              <a:buNone/>
            </a:pPr>
            <a:endParaRPr lang="en-US" dirty="0"/>
          </a:p>
          <a:p>
            <a:pPr marL="0" indent="0">
              <a:buNone/>
            </a:pPr>
            <a:r>
              <a:rPr lang="en-US" dirty="0"/>
              <a:t>If any of these are the case with your prescription, we ask that you contact Customer Service via the phone number on the back of your prescription ID card.</a:t>
            </a:r>
          </a:p>
        </p:txBody>
      </p:sp>
      <p:sp>
        <p:nvSpPr>
          <p:cNvPr id="4" name="Slide Number Placeholder 3"/>
          <p:cNvSpPr>
            <a:spLocks noGrp="1"/>
          </p:cNvSpPr>
          <p:nvPr>
            <p:ph type="sldNum" sz="quarter" idx="5"/>
          </p:nvPr>
        </p:nvSpPr>
        <p:spPr/>
        <p:txBody>
          <a:bodyPr/>
          <a:lstStyle/>
          <a:p>
            <a:fld id="{4B738BC0-674E-4223-A61D-9EC0BB54AB5A}" type="slidenum">
              <a:rPr lang="en-US" smtClean="0"/>
              <a:t>7</a:t>
            </a:fld>
            <a:endParaRPr lang="en-US"/>
          </a:p>
        </p:txBody>
      </p:sp>
    </p:spTree>
    <p:extLst>
      <p:ext uri="{BB962C8B-B14F-4D97-AF65-F5344CB8AC3E}">
        <p14:creationId xmlns:p14="http://schemas.microsoft.com/office/powerpoint/2010/main" val="145237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 member will pay $0 if filled at CVS and around $26.88 if filled outside of CVS. This cost can also be given for those members who did not transition to a 90 days for maintenance drugs as well.</a:t>
            </a:r>
          </a:p>
        </p:txBody>
      </p:sp>
      <p:sp>
        <p:nvSpPr>
          <p:cNvPr id="4" name="Slide Number Placeholder 3"/>
          <p:cNvSpPr>
            <a:spLocks noGrp="1"/>
          </p:cNvSpPr>
          <p:nvPr>
            <p:ph type="sldNum" sz="quarter" idx="5"/>
          </p:nvPr>
        </p:nvSpPr>
        <p:spPr/>
        <p:txBody>
          <a:bodyPr/>
          <a:lstStyle/>
          <a:p>
            <a:fld id="{4B738BC0-674E-4223-A61D-9EC0BB54AB5A}" type="slidenum">
              <a:rPr lang="en-US" smtClean="0"/>
              <a:t>8</a:t>
            </a:fld>
            <a:endParaRPr lang="en-US"/>
          </a:p>
        </p:txBody>
      </p:sp>
    </p:spTree>
    <p:extLst>
      <p:ext uri="{BB962C8B-B14F-4D97-AF65-F5344CB8AC3E}">
        <p14:creationId xmlns:p14="http://schemas.microsoft.com/office/powerpoint/2010/main" val="388630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on Request New Prescription it will show the following screen and prompt you to check out to review your selections.</a:t>
            </a:r>
          </a:p>
        </p:txBody>
      </p:sp>
      <p:sp>
        <p:nvSpPr>
          <p:cNvPr id="4" name="Slide Number Placeholder 3"/>
          <p:cNvSpPr>
            <a:spLocks noGrp="1"/>
          </p:cNvSpPr>
          <p:nvPr>
            <p:ph type="sldNum" sz="quarter" idx="5"/>
          </p:nvPr>
        </p:nvSpPr>
        <p:spPr/>
        <p:txBody>
          <a:bodyPr/>
          <a:lstStyle/>
          <a:p>
            <a:fld id="{4B738BC0-674E-4223-A61D-9EC0BB54AB5A}" type="slidenum">
              <a:rPr lang="en-US" smtClean="0"/>
              <a:t>9</a:t>
            </a:fld>
            <a:endParaRPr lang="en-US"/>
          </a:p>
        </p:txBody>
      </p:sp>
    </p:spTree>
    <p:extLst>
      <p:ext uri="{BB962C8B-B14F-4D97-AF65-F5344CB8AC3E}">
        <p14:creationId xmlns:p14="http://schemas.microsoft.com/office/powerpoint/2010/main" val="21717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have reached the Check Out screen where you need to verify all information before submitting to Mail Order. You can see the address we have on file for which the medication will be shipped to (Send my Rx to) and you can modify if you wish to utilize another address for shipping</a:t>
            </a:r>
          </a:p>
          <a:p>
            <a:endParaRPr lang="en-US" dirty="0"/>
          </a:p>
          <a:p>
            <a:r>
              <a:rPr lang="en-US" dirty="0"/>
              <a:t>You will see around the time the medication can be shipped and change if you would like a different date range (Deliver it by)</a:t>
            </a:r>
          </a:p>
          <a:p>
            <a:endParaRPr lang="en-US" dirty="0"/>
          </a:p>
          <a:p>
            <a:r>
              <a:rPr lang="en-US" dirty="0"/>
              <a:t>You can also see where you can add a payment method to your mail order claim (Payment Method) and this will be used to process any payments (if needed) </a:t>
            </a:r>
          </a:p>
        </p:txBody>
      </p:sp>
      <p:sp>
        <p:nvSpPr>
          <p:cNvPr id="4" name="Slide Number Placeholder 3"/>
          <p:cNvSpPr>
            <a:spLocks noGrp="1"/>
          </p:cNvSpPr>
          <p:nvPr>
            <p:ph type="sldNum" sz="quarter" idx="5"/>
          </p:nvPr>
        </p:nvSpPr>
        <p:spPr/>
        <p:txBody>
          <a:bodyPr/>
          <a:lstStyle/>
          <a:p>
            <a:fld id="{4B738BC0-674E-4223-A61D-9EC0BB54AB5A}" type="slidenum">
              <a:rPr lang="en-US" smtClean="0"/>
              <a:t>10</a:t>
            </a:fld>
            <a:endParaRPr lang="en-US"/>
          </a:p>
        </p:txBody>
      </p:sp>
    </p:spTree>
    <p:extLst>
      <p:ext uri="{BB962C8B-B14F-4D97-AF65-F5344CB8AC3E}">
        <p14:creationId xmlns:p14="http://schemas.microsoft.com/office/powerpoint/2010/main" val="374699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add the doctor for which you want Mail Order to reach out to for the 90-day prescription (Prescribed By)</a:t>
            </a:r>
          </a:p>
          <a:p>
            <a:endParaRPr lang="en-US" dirty="0"/>
          </a:p>
          <a:p>
            <a:r>
              <a:rPr lang="en-US" dirty="0"/>
              <a:t>You can also set up automatic refills and automatic renews here as well by checking that box to your left (Enroll in automatic refill and renewal) – so if the provider writes a script with refills, when the refills are due, mail order will automatically fill them (automatic refill) and when you run out, we will automatically contact your physician for a new prescription (renewal)</a:t>
            </a:r>
          </a:p>
        </p:txBody>
      </p:sp>
      <p:sp>
        <p:nvSpPr>
          <p:cNvPr id="4" name="Slide Number Placeholder 3"/>
          <p:cNvSpPr>
            <a:spLocks noGrp="1"/>
          </p:cNvSpPr>
          <p:nvPr>
            <p:ph type="sldNum" sz="quarter" idx="5"/>
          </p:nvPr>
        </p:nvSpPr>
        <p:spPr/>
        <p:txBody>
          <a:bodyPr/>
          <a:lstStyle/>
          <a:p>
            <a:fld id="{4B738BC0-674E-4223-A61D-9EC0BB54AB5A}" type="slidenum">
              <a:rPr lang="en-US" smtClean="0"/>
              <a:t>11</a:t>
            </a:fld>
            <a:endParaRPr lang="en-US"/>
          </a:p>
        </p:txBody>
      </p:sp>
    </p:spTree>
    <p:extLst>
      <p:ext uri="{BB962C8B-B14F-4D97-AF65-F5344CB8AC3E}">
        <p14:creationId xmlns:p14="http://schemas.microsoft.com/office/powerpoint/2010/main" val="140089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the charge for transitioning to Mail Order and then need to confirm this order before it will be completed. You confirm your selections by clicking Submit Refills.</a:t>
            </a:r>
          </a:p>
          <a:p>
            <a:endParaRPr lang="en-US" dirty="0"/>
          </a:p>
          <a:p>
            <a:r>
              <a:rPr lang="en-US" dirty="0"/>
              <a:t>You can view all prescriptions and pull as many as you would like for Mail Order to add to before clicking Submit Refills OR if you decide you do not want to do Mail Order at this time, you can Cancel your Order all together.</a:t>
            </a:r>
          </a:p>
        </p:txBody>
      </p:sp>
      <p:sp>
        <p:nvSpPr>
          <p:cNvPr id="4" name="Slide Number Placeholder 3"/>
          <p:cNvSpPr>
            <a:spLocks noGrp="1"/>
          </p:cNvSpPr>
          <p:nvPr>
            <p:ph type="sldNum" sz="quarter" idx="5"/>
          </p:nvPr>
        </p:nvSpPr>
        <p:spPr/>
        <p:txBody>
          <a:bodyPr/>
          <a:lstStyle/>
          <a:p>
            <a:fld id="{4B738BC0-674E-4223-A61D-9EC0BB54AB5A}" type="slidenum">
              <a:rPr lang="en-US" smtClean="0"/>
              <a:t>12</a:t>
            </a:fld>
            <a:endParaRPr lang="en-US"/>
          </a:p>
        </p:txBody>
      </p:sp>
    </p:spTree>
    <p:extLst>
      <p:ext uri="{BB962C8B-B14F-4D97-AF65-F5344CB8AC3E}">
        <p14:creationId xmlns:p14="http://schemas.microsoft.com/office/powerpoint/2010/main" val="392805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346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6BFA5-76FF-428E-B7ED-12CA57C318E6}"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924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382891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7106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2400610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381357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1873503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2409321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342208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213499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96706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F6BFA5-76FF-428E-B7ED-12CA57C318E6}"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198305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6BFA5-76FF-428E-B7ED-12CA57C318E6}"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357176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121486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53878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9F6BFA5-76FF-428E-B7ED-12CA57C318E6}" type="datetimeFigureOut">
              <a:rPr lang="en-US" smtClean="0"/>
              <a:t>3/20/2024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30007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6BFA5-76FF-428E-B7ED-12CA57C318E6}"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1944E-E2EA-4287-9E75-77E680104625}" type="slidenum">
              <a:rPr lang="en-US" smtClean="0"/>
              <a:t>‹#›</a:t>
            </a:fld>
            <a:endParaRPr lang="en-US"/>
          </a:p>
        </p:txBody>
      </p:sp>
    </p:spTree>
    <p:extLst>
      <p:ext uri="{BB962C8B-B14F-4D97-AF65-F5344CB8AC3E}">
        <p14:creationId xmlns:p14="http://schemas.microsoft.com/office/powerpoint/2010/main" val="317524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F6BFA5-76FF-428E-B7ED-12CA57C318E6}" type="datetimeFigureOut">
              <a:rPr lang="en-US" smtClean="0"/>
              <a:t>3/20/2024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81944E-E2EA-4287-9E75-77E680104625}" type="slidenum">
              <a:rPr lang="en-US" smtClean="0"/>
              <a:t>‹#›</a:t>
            </a:fld>
            <a:endParaRPr lang="en-US"/>
          </a:p>
        </p:txBody>
      </p:sp>
    </p:spTree>
    <p:extLst>
      <p:ext uri="{BB962C8B-B14F-4D97-AF65-F5344CB8AC3E}">
        <p14:creationId xmlns:p14="http://schemas.microsoft.com/office/powerpoint/2010/main" val="39132492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E007-654E-FD6C-A5E8-A9CC1FF4B4E4}"/>
              </a:ext>
            </a:extLst>
          </p:cNvPr>
          <p:cNvSpPr>
            <a:spLocks noGrp="1"/>
          </p:cNvSpPr>
          <p:nvPr>
            <p:ph type="ctrTitle"/>
          </p:nvPr>
        </p:nvSpPr>
        <p:spPr/>
        <p:txBody>
          <a:bodyPr/>
          <a:lstStyle/>
          <a:p>
            <a:r>
              <a:rPr lang="en-US" dirty="0"/>
              <a:t>Get your prescriptions via CVS Mail Order</a:t>
            </a:r>
          </a:p>
        </p:txBody>
      </p:sp>
      <p:sp>
        <p:nvSpPr>
          <p:cNvPr id="3" name="Subtitle 2">
            <a:extLst>
              <a:ext uri="{FF2B5EF4-FFF2-40B4-BE49-F238E27FC236}">
                <a16:creationId xmlns:a16="http://schemas.microsoft.com/office/drawing/2014/main" id="{A5C57276-414F-CA3F-2DA7-9DD9722EC63A}"/>
              </a:ext>
            </a:extLst>
          </p:cNvPr>
          <p:cNvSpPr>
            <a:spLocks noGrp="1"/>
          </p:cNvSpPr>
          <p:nvPr>
            <p:ph type="subTitle" idx="1"/>
          </p:nvPr>
        </p:nvSpPr>
        <p:spPr/>
        <p:txBody>
          <a:bodyPr>
            <a:normAutofit fontScale="92500" lnSpcReduction="20000"/>
          </a:bodyPr>
          <a:lstStyle/>
          <a:p>
            <a:r>
              <a:rPr lang="en-US" dirty="0"/>
              <a:t>The easy, fast, and convenient way to jump start your maintenance prescriptions via mail order. Just log into your member portal on Caremark.com today!</a:t>
            </a:r>
          </a:p>
        </p:txBody>
      </p:sp>
    </p:spTree>
    <p:extLst>
      <p:ext uri="{BB962C8B-B14F-4D97-AF65-F5344CB8AC3E}">
        <p14:creationId xmlns:p14="http://schemas.microsoft.com/office/powerpoint/2010/main" val="162463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961DB-6FF1-03D5-BA12-C7214F447CC0}"/>
              </a:ext>
            </a:extLst>
          </p:cNvPr>
          <p:cNvPicPr>
            <a:picLocks noChangeAspect="1"/>
          </p:cNvPicPr>
          <p:nvPr/>
        </p:nvPicPr>
        <p:blipFill>
          <a:blip r:embed="rId3"/>
          <a:stretch>
            <a:fillRect/>
          </a:stretch>
        </p:blipFill>
        <p:spPr>
          <a:xfrm>
            <a:off x="544286" y="87086"/>
            <a:ext cx="8802157" cy="4495800"/>
          </a:xfrm>
          <a:prstGeom prst="rect">
            <a:avLst/>
          </a:prstGeom>
        </p:spPr>
      </p:pic>
      <p:sp>
        <p:nvSpPr>
          <p:cNvPr id="2" name="TextBox 1">
            <a:extLst>
              <a:ext uri="{FF2B5EF4-FFF2-40B4-BE49-F238E27FC236}">
                <a16:creationId xmlns:a16="http://schemas.microsoft.com/office/drawing/2014/main" id="{9E904D32-9039-852B-4B8A-EBFE7A153480}"/>
              </a:ext>
            </a:extLst>
          </p:cNvPr>
          <p:cNvSpPr txBox="1"/>
          <p:nvPr/>
        </p:nvSpPr>
        <p:spPr>
          <a:xfrm>
            <a:off x="337457" y="4855029"/>
            <a:ext cx="11647714" cy="1661993"/>
          </a:xfrm>
          <a:prstGeom prst="rect">
            <a:avLst/>
          </a:prstGeom>
          <a:noFill/>
        </p:spPr>
        <p:txBody>
          <a:bodyPr wrap="square" rtlCol="0">
            <a:spAutoFit/>
          </a:bodyPr>
          <a:lstStyle/>
          <a:p>
            <a:r>
              <a:rPr lang="en-US" sz="1200" dirty="0"/>
              <a:t>Now you have reached the Check Out screen where you need to verify all information before submitting to Mail Order. You can see the address we have on file for which the medication will be shipped to (Send my Rx to) and you can modify if you wish to utilize another address for shipping</a:t>
            </a:r>
          </a:p>
          <a:p>
            <a:endParaRPr lang="en-US" sz="1200" dirty="0"/>
          </a:p>
          <a:p>
            <a:r>
              <a:rPr lang="en-US" sz="1200" dirty="0"/>
              <a:t>You will see around the time the medication can be shipped and change if you would like a different date range (Deliver it by)</a:t>
            </a:r>
          </a:p>
          <a:p>
            <a:endParaRPr lang="en-US" sz="1200" dirty="0"/>
          </a:p>
          <a:p>
            <a:r>
              <a:rPr lang="en-US" sz="1200" dirty="0"/>
              <a:t>You can also see where you can add a payment method to your mail order claim (Payment Method) and this will be used to process any payments (if needed) </a:t>
            </a:r>
          </a:p>
          <a:p>
            <a:endParaRPr lang="en-US" dirty="0"/>
          </a:p>
        </p:txBody>
      </p:sp>
    </p:spTree>
    <p:extLst>
      <p:ext uri="{BB962C8B-B14F-4D97-AF65-F5344CB8AC3E}">
        <p14:creationId xmlns:p14="http://schemas.microsoft.com/office/powerpoint/2010/main" val="218134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5BD6ED-1D70-B385-DB83-E25492CD5AE0}"/>
              </a:ext>
            </a:extLst>
          </p:cNvPr>
          <p:cNvPicPr>
            <a:picLocks noChangeAspect="1"/>
          </p:cNvPicPr>
          <p:nvPr/>
        </p:nvPicPr>
        <p:blipFill>
          <a:blip r:embed="rId3"/>
          <a:stretch>
            <a:fillRect/>
          </a:stretch>
        </p:blipFill>
        <p:spPr>
          <a:xfrm>
            <a:off x="131684" y="76201"/>
            <a:ext cx="9242322" cy="4626428"/>
          </a:xfrm>
          <a:prstGeom prst="rect">
            <a:avLst/>
          </a:prstGeom>
        </p:spPr>
      </p:pic>
      <p:sp>
        <p:nvSpPr>
          <p:cNvPr id="4" name="TextBox 3">
            <a:extLst>
              <a:ext uri="{FF2B5EF4-FFF2-40B4-BE49-F238E27FC236}">
                <a16:creationId xmlns:a16="http://schemas.microsoft.com/office/drawing/2014/main" id="{4E34D137-BA88-0E0E-6338-F90FC4015CEE}"/>
              </a:ext>
            </a:extLst>
          </p:cNvPr>
          <p:cNvSpPr txBox="1"/>
          <p:nvPr/>
        </p:nvSpPr>
        <p:spPr>
          <a:xfrm>
            <a:off x="413657" y="5007429"/>
            <a:ext cx="11582400" cy="1446550"/>
          </a:xfrm>
          <a:prstGeom prst="rect">
            <a:avLst/>
          </a:prstGeom>
          <a:noFill/>
        </p:spPr>
        <p:txBody>
          <a:bodyPr wrap="square" rtlCol="0">
            <a:spAutoFit/>
          </a:bodyPr>
          <a:lstStyle/>
          <a:p>
            <a:r>
              <a:rPr lang="en-US" sz="1400" dirty="0"/>
              <a:t>You need to add the doctor for which you want Mail Order to reach out to for the 90-day prescription (Prescribed By)</a:t>
            </a:r>
          </a:p>
          <a:p>
            <a:endParaRPr lang="en-US" sz="1400" dirty="0"/>
          </a:p>
          <a:p>
            <a:r>
              <a:rPr lang="en-US" sz="1400" dirty="0"/>
              <a:t>You can also set up automatic refills and automatic renews here as well by checking that box to your left (Enroll in automatic refill and renewal) – so if the provider writes a script with refills, when the refills are due, mail order will automatically fill them (automatic refill) and when you run out, we will automatically contact your physician for a new prescription (renewal)</a:t>
            </a:r>
          </a:p>
          <a:p>
            <a:endParaRPr lang="en-US" dirty="0"/>
          </a:p>
        </p:txBody>
      </p:sp>
    </p:spTree>
    <p:extLst>
      <p:ext uri="{BB962C8B-B14F-4D97-AF65-F5344CB8AC3E}">
        <p14:creationId xmlns:p14="http://schemas.microsoft.com/office/powerpoint/2010/main" val="173124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9484B-8CC6-9FFB-A667-575EE452437E}"/>
              </a:ext>
            </a:extLst>
          </p:cNvPr>
          <p:cNvPicPr>
            <a:picLocks noChangeAspect="1"/>
          </p:cNvPicPr>
          <p:nvPr/>
        </p:nvPicPr>
        <p:blipFill>
          <a:blip r:embed="rId3"/>
          <a:stretch>
            <a:fillRect/>
          </a:stretch>
        </p:blipFill>
        <p:spPr>
          <a:xfrm>
            <a:off x="97971" y="108858"/>
            <a:ext cx="9166270" cy="4443090"/>
          </a:xfrm>
          <a:prstGeom prst="rect">
            <a:avLst/>
          </a:prstGeom>
        </p:spPr>
      </p:pic>
      <p:sp>
        <p:nvSpPr>
          <p:cNvPr id="4" name="TextBox 3">
            <a:extLst>
              <a:ext uri="{FF2B5EF4-FFF2-40B4-BE49-F238E27FC236}">
                <a16:creationId xmlns:a16="http://schemas.microsoft.com/office/drawing/2014/main" id="{8BA9E6F3-08FA-F367-FCBD-BED328CD41A9}"/>
              </a:ext>
            </a:extLst>
          </p:cNvPr>
          <p:cNvSpPr txBox="1"/>
          <p:nvPr/>
        </p:nvSpPr>
        <p:spPr>
          <a:xfrm>
            <a:off x="816429" y="4931229"/>
            <a:ext cx="8022771" cy="1477328"/>
          </a:xfrm>
          <a:prstGeom prst="rect">
            <a:avLst/>
          </a:prstGeom>
          <a:noFill/>
        </p:spPr>
        <p:txBody>
          <a:bodyPr wrap="square" rtlCol="0">
            <a:spAutoFit/>
          </a:bodyPr>
          <a:lstStyle/>
          <a:p>
            <a:r>
              <a:rPr lang="en-US" sz="1200" dirty="0"/>
              <a:t>You will see the charge for transitioning to Mail Order and then need to confirm this order before it will be completed. You confirm your selections by clicking Submit Refills.</a:t>
            </a:r>
          </a:p>
          <a:p>
            <a:endParaRPr lang="en-US" sz="1200" dirty="0"/>
          </a:p>
          <a:p>
            <a:r>
              <a:rPr lang="en-US" sz="1200" dirty="0"/>
              <a:t>You can view all prescriptions and pull as many as you would like for Mail Order to add to before clicking Submit Refills OR if you decide you do not want to do Mail Order at this time, you can Cancel your Order all together.</a:t>
            </a:r>
          </a:p>
          <a:p>
            <a:endParaRPr lang="en-US" dirty="0"/>
          </a:p>
        </p:txBody>
      </p:sp>
    </p:spTree>
    <p:extLst>
      <p:ext uri="{BB962C8B-B14F-4D97-AF65-F5344CB8AC3E}">
        <p14:creationId xmlns:p14="http://schemas.microsoft.com/office/powerpoint/2010/main" val="239978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E0C975-0B33-FF57-EDF1-24F0D188E7E8}"/>
              </a:ext>
            </a:extLst>
          </p:cNvPr>
          <p:cNvPicPr>
            <a:picLocks noChangeAspect="1"/>
          </p:cNvPicPr>
          <p:nvPr/>
        </p:nvPicPr>
        <p:blipFill>
          <a:blip r:embed="rId3"/>
          <a:stretch>
            <a:fillRect/>
          </a:stretch>
        </p:blipFill>
        <p:spPr>
          <a:xfrm>
            <a:off x="0" y="1230086"/>
            <a:ext cx="12192000" cy="5627913"/>
          </a:xfrm>
          <a:prstGeom prst="rect">
            <a:avLst/>
          </a:prstGeom>
        </p:spPr>
      </p:pic>
      <p:sp>
        <p:nvSpPr>
          <p:cNvPr id="2" name="TextBox 1">
            <a:extLst>
              <a:ext uri="{FF2B5EF4-FFF2-40B4-BE49-F238E27FC236}">
                <a16:creationId xmlns:a16="http://schemas.microsoft.com/office/drawing/2014/main" id="{8F624577-710B-B0A9-10E2-AF5B49EF0C8D}"/>
              </a:ext>
            </a:extLst>
          </p:cNvPr>
          <p:cNvSpPr txBox="1"/>
          <p:nvPr/>
        </p:nvSpPr>
        <p:spPr>
          <a:xfrm>
            <a:off x="544286" y="130629"/>
            <a:ext cx="6988628" cy="923330"/>
          </a:xfrm>
          <a:prstGeom prst="rect">
            <a:avLst/>
          </a:prstGeom>
          <a:noFill/>
        </p:spPr>
        <p:txBody>
          <a:bodyPr wrap="square" rtlCol="0">
            <a:spAutoFit/>
          </a:bodyPr>
          <a:lstStyle/>
          <a:p>
            <a:r>
              <a:rPr lang="en-US" dirty="0"/>
              <a:t>Step 1: Got to </a:t>
            </a:r>
            <a:r>
              <a:rPr lang="en-US" dirty="0" err="1"/>
              <a:t>Caremark.Com</a:t>
            </a:r>
            <a:r>
              <a:rPr lang="en-US" dirty="0"/>
              <a:t> and register for the member portal</a:t>
            </a:r>
          </a:p>
          <a:p>
            <a:endParaRPr lang="en-US" dirty="0"/>
          </a:p>
        </p:txBody>
      </p:sp>
    </p:spTree>
    <p:extLst>
      <p:ext uri="{BB962C8B-B14F-4D97-AF65-F5344CB8AC3E}">
        <p14:creationId xmlns:p14="http://schemas.microsoft.com/office/powerpoint/2010/main" val="121051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2496-9050-5A0F-5F81-D65F7890115F}"/>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F953B86-3A27-6668-2A30-77071F6830C5}"/>
              </a:ext>
            </a:extLst>
          </p:cNvPr>
          <p:cNvSpPr>
            <a:spLocks noGrp="1"/>
          </p:cNvSpPr>
          <p:nvPr>
            <p:ph type="body" sz="half" idx="2"/>
          </p:nvPr>
        </p:nvSpPr>
        <p:spPr>
          <a:xfrm>
            <a:off x="1154953" y="4512128"/>
            <a:ext cx="8825659" cy="1866901"/>
          </a:xfrm>
        </p:spPr>
        <p:txBody>
          <a:bodyPr>
            <a:normAutofit/>
          </a:bodyPr>
          <a:lstStyle/>
          <a:p>
            <a:r>
              <a:rPr lang="en-US" sz="1400" dirty="0"/>
              <a:t>Step 2: Once you sign in, you will be directed to your home page referred to as your “Dashboard”. Here is where you have access to the various tools within CVS Caremark. Most notable are the two icons at the top right Check Drug Cost &amp; Coverage where you can check if a drug is covered and your estimated costs and Pharmacy Locator where you can find a local pharmacy to use to fill your prescriptions as well as determine their hours of operation (if you need a 24 hours location) or even if you can fill 90 days there (expanded Maintenance Choice Pharmacies in select states like FL, OK, </a:t>
            </a:r>
            <a:r>
              <a:rPr lang="en-US" sz="1400" dirty="0" err="1"/>
              <a:t>etc</a:t>
            </a:r>
            <a:r>
              <a:rPr lang="en-US" sz="1400" dirty="0"/>
              <a:t>)</a:t>
            </a:r>
          </a:p>
          <a:p>
            <a:endParaRPr lang="en-US" dirty="0"/>
          </a:p>
        </p:txBody>
      </p:sp>
      <p:pic>
        <p:nvPicPr>
          <p:cNvPr id="4" name="Picture 3">
            <a:extLst>
              <a:ext uri="{FF2B5EF4-FFF2-40B4-BE49-F238E27FC236}">
                <a16:creationId xmlns:a16="http://schemas.microsoft.com/office/drawing/2014/main" id="{8293E902-4DD1-497D-0F29-CFE625C129C7}"/>
              </a:ext>
            </a:extLst>
          </p:cNvPr>
          <p:cNvPicPr>
            <a:picLocks noChangeAspect="1"/>
          </p:cNvPicPr>
          <p:nvPr/>
        </p:nvPicPr>
        <p:blipFill>
          <a:blip r:embed="rId2"/>
          <a:stretch>
            <a:fillRect/>
          </a:stretch>
        </p:blipFill>
        <p:spPr>
          <a:xfrm>
            <a:off x="694271" y="0"/>
            <a:ext cx="9385899" cy="4223655"/>
          </a:xfrm>
          <a:prstGeom prst="rect">
            <a:avLst/>
          </a:prstGeom>
        </p:spPr>
      </p:pic>
    </p:spTree>
    <p:extLst>
      <p:ext uri="{BB962C8B-B14F-4D97-AF65-F5344CB8AC3E}">
        <p14:creationId xmlns:p14="http://schemas.microsoft.com/office/powerpoint/2010/main" val="405801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654F58-63A5-B533-1067-1ACCD784C4FF}"/>
              </a:ext>
            </a:extLst>
          </p:cNvPr>
          <p:cNvPicPr>
            <a:picLocks noChangeAspect="1"/>
          </p:cNvPicPr>
          <p:nvPr/>
        </p:nvPicPr>
        <p:blipFill rotWithShape="1">
          <a:blip r:embed="rId3"/>
          <a:srcRect l="15267" t="17935" r="62411" b="53017"/>
          <a:stretch/>
        </p:blipFill>
        <p:spPr>
          <a:xfrm>
            <a:off x="1861457" y="1230086"/>
            <a:ext cx="4343400" cy="3113314"/>
          </a:xfrm>
          <a:prstGeom prst="rect">
            <a:avLst/>
          </a:prstGeom>
        </p:spPr>
      </p:pic>
      <p:sp>
        <p:nvSpPr>
          <p:cNvPr id="6" name="TextBox 5">
            <a:extLst>
              <a:ext uri="{FF2B5EF4-FFF2-40B4-BE49-F238E27FC236}">
                <a16:creationId xmlns:a16="http://schemas.microsoft.com/office/drawing/2014/main" id="{D31C5B53-A658-3205-1B5F-5F477328271A}"/>
              </a:ext>
            </a:extLst>
          </p:cNvPr>
          <p:cNvSpPr txBox="1"/>
          <p:nvPr/>
        </p:nvSpPr>
        <p:spPr>
          <a:xfrm>
            <a:off x="631371" y="4572000"/>
            <a:ext cx="7565572" cy="646331"/>
          </a:xfrm>
          <a:prstGeom prst="rect">
            <a:avLst/>
          </a:prstGeom>
          <a:noFill/>
        </p:spPr>
        <p:txBody>
          <a:bodyPr wrap="square" rtlCol="0">
            <a:spAutoFit/>
          </a:bodyPr>
          <a:lstStyle/>
          <a:p>
            <a:r>
              <a:rPr lang="en-US" dirty="0"/>
              <a:t>Step 3: Click on Prescriptions and then scroll down to Start Rx Delivery By Mail to get started with filling your prescriptions by CVS Mail Order</a:t>
            </a:r>
          </a:p>
        </p:txBody>
      </p:sp>
    </p:spTree>
    <p:extLst>
      <p:ext uri="{BB962C8B-B14F-4D97-AF65-F5344CB8AC3E}">
        <p14:creationId xmlns:p14="http://schemas.microsoft.com/office/powerpoint/2010/main" val="265548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2EB2-DD40-351C-D240-064488AFDA1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25C8763-25F3-4CB4-C6F2-79065C385CC5}"/>
              </a:ext>
            </a:extLst>
          </p:cNvPr>
          <p:cNvSpPr>
            <a:spLocks noGrp="1"/>
          </p:cNvSpPr>
          <p:nvPr>
            <p:ph type="body" sz="half" idx="14"/>
          </p:nvPr>
        </p:nvSpPr>
        <p:spPr/>
        <p:txBody>
          <a:bodyPr/>
          <a:lstStyle/>
          <a:p>
            <a:endParaRPr lang="en-US"/>
          </a:p>
        </p:txBody>
      </p:sp>
      <p:sp>
        <p:nvSpPr>
          <p:cNvPr id="4" name="Text Placeholder 3">
            <a:extLst>
              <a:ext uri="{FF2B5EF4-FFF2-40B4-BE49-F238E27FC236}">
                <a16:creationId xmlns:a16="http://schemas.microsoft.com/office/drawing/2014/main" id="{BE803783-95DE-23D7-675D-0FAA61689C09}"/>
              </a:ext>
            </a:extLst>
          </p:cNvPr>
          <p:cNvSpPr>
            <a:spLocks noGrp="1"/>
          </p:cNvSpPr>
          <p:nvPr>
            <p:ph type="body" sz="half" idx="2"/>
          </p:nvPr>
        </p:nvSpPr>
        <p:spPr>
          <a:xfrm>
            <a:off x="1154954" y="5812971"/>
            <a:ext cx="8825659" cy="1045028"/>
          </a:xfrm>
        </p:spPr>
        <p:txBody>
          <a:bodyPr>
            <a:normAutofit fontScale="85000" lnSpcReduction="10000"/>
          </a:bodyPr>
          <a:lstStyle/>
          <a:p>
            <a:r>
              <a:rPr lang="en-US" dirty="0"/>
              <a:t>Step 4 – You are now brought to a new screen, and you will need to scroll down to the search tool, or you can utilize one of your current medications listed to start Mail Order with. The initial screen shows to your right the current local pharmacy you are using and to your left who the patient is that we are working on (name/DOB).</a:t>
            </a:r>
          </a:p>
          <a:p>
            <a:endParaRPr lang="en-US" sz="1100" dirty="0"/>
          </a:p>
        </p:txBody>
      </p:sp>
      <p:pic>
        <p:nvPicPr>
          <p:cNvPr id="5" name="Picture 4">
            <a:extLst>
              <a:ext uri="{FF2B5EF4-FFF2-40B4-BE49-F238E27FC236}">
                <a16:creationId xmlns:a16="http://schemas.microsoft.com/office/drawing/2014/main" id="{AFDDD5AC-A543-2DD0-34B5-ADA691643D77}"/>
              </a:ext>
            </a:extLst>
          </p:cNvPr>
          <p:cNvPicPr>
            <a:picLocks noChangeAspect="1"/>
          </p:cNvPicPr>
          <p:nvPr/>
        </p:nvPicPr>
        <p:blipFill>
          <a:blip r:embed="rId2"/>
          <a:stretch>
            <a:fillRect/>
          </a:stretch>
        </p:blipFill>
        <p:spPr>
          <a:xfrm>
            <a:off x="294465" y="120719"/>
            <a:ext cx="11603069" cy="5506218"/>
          </a:xfrm>
          <a:prstGeom prst="rect">
            <a:avLst/>
          </a:prstGeom>
        </p:spPr>
      </p:pic>
    </p:spTree>
    <p:extLst>
      <p:ext uri="{BB962C8B-B14F-4D97-AF65-F5344CB8AC3E}">
        <p14:creationId xmlns:p14="http://schemas.microsoft.com/office/powerpoint/2010/main" val="260721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1DC68-F7EC-2B5C-A237-4ACFAD9C7EAE}"/>
              </a:ext>
            </a:extLst>
          </p:cNvPr>
          <p:cNvPicPr>
            <a:picLocks noChangeAspect="1"/>
          </p:cNvPicPr>
          <p:nvPr/>
        </p:nvPicPr>
        <p:blipFill>
          <a:blip r:embed="rId3"/>
          <a:stretch>
            <a:fillRect/>
          </a:stretch>
        </p:blipFill>
        <p:spPr>
          <a:xfrm>
            <a:off x="0" y="0"/>
            <a:ext cx="12192000" cy="5707449"/>
          </a:xfrm>
          <a:prstGeom prst="rect">
            <a:avLst/>
          </a:prstGeom>
        </p:spPr>
      </p:pic>
      <p:sp>
        <p:nvSpPr>
          <p:cNvPr id="2" name="TextBox 1">
            <a:extLst>
              <a:ext uri="{FF2B5EF4-FFF2-40B4-BE49-F238E27FC236}">
                <a16:creationId xmlns:a16="http://schemas.microsoft.com/office/drawing/2014/main" id="{75428161-98BC-992B-CAF1-4086D25388C1}"/>
              </a:ext>
            </a:extLst>
          </p:cNvPr>
          <p:cNvSpPr txBox="1"/>
          <p:nvPr/>
        </p:nvSpPr>
        <p:spPr>
          <a:xfrm>
            <a:off x="489857" y="5954486"/>
            <a:ext cx="10178143" cy="1015663"/>
          </a:xfrm>
          <a:prstGeom prst="rect">
            <a:avLst/>
          </a:prstGeom>
          <a:noFill/>
        </p:spPr>
        <p:txBody>
          <a:bodyPr wrap="square" rtlCol="0">
            <a:spAutoFit/>
          </a:bodyPr>
          <a:lstStyle/>
          <a:p>
            <a:r>
              <a:rPr lang="en-US" sz="1400" dirty="0"/>
              <a:t>This is the search tool located as you scroll down from the previous slides main screen. You can either type in the medication you need OR pull from the listing of medications below. You will want to click on the Price This Drug link to the right.</a:t>
            </a:r>
          </a:p>
          <a:p>
            <a:endParaRPr lang="en-US" dirty="0"/>
          </a:p>
        </p:txBody>
      </p:sp>
    </p:spTree>
    <p:extLst>
      <p:ext uri="{BB962C8B-B14F-4D97-AF65-F5344CB8AC3E}">
        <p14:creationId xmlns:p14="http://schemas.microsoft.com/office/powerpoint/2010/main" val="101664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B3B25-04C7-7AC7-0B63-7E5CE2B0CDE3}"/>
              </a:ext>
            </a:extLst>
          </p:cNvPr>
          <p:cNvPicPr>
            <a:picLocks noChangeAspect="1"/>
          </p:cNvPicPr>
          <p:nvPr/>
        </p:nvPicPr>
        <p:blipFill>
          <a:blip r:embed="rId3"/>
          <a:stretch>
            <a:fillRect/>
          </a:stretch>
        </p:blipFill>
        <p:spPr>
          <a:xfrm>
            <a:off x="165911" y="108856"/>
            <a:ext cx="9669521" cy="4005944"/>
          </a:xfrm>
          <a:prstGeom prst="rect">
            <a:avLst/>
          </a:prstGeom>
        </p:spPr>
      </p:pic>
      <p:sp>
        <p:nvSpPr>
          <p:cNvPr id="2" name="TextBox 1">
            <a:extLst>
              <a:ext uri="{FF2B5EF4-FFF2-40B4-BE49-F238E27FC236}">
                <a16:creationId xmlns:a16="http://schemas.microsoft.com/office/drawing/2014/main" id="{610853EA-F8F6-44D8-61CB-201228C9552D}"/>
              </a:ext>
            </a:extLst>
          </p:cNvPr>
          <p:cNvSpPr txBox="1"/>
          <p:nvPr/>
        </p:nvSpPr>
        <p:spPr>
          <a:xfrm>
            <a:off x="217714" y="4354286"/>
            <a:ext cx="11974286" cy="2215991"/>
          </a:xfrm>
          <a:prstGeom prst="rect">
            <a:avLst/>
          </a:prstGeom>
          <a:noFill/>
        </p:spPr>
        <p:txBody>
          <a:bodyPr wrap="square" rtlCol="0">
            <a:spAutoFit/>
          </a:bodyPr>
          <a:lstStyle/>
          <a:p>
            <a:r>
              <a:rPr lang="en-US" sz="1200" dirty="0"/>
              <a:t>You will then be prompted to a new screen where you can either where you are shown the price at Mail Order (if available), Retail CVS and Retail Non-CVS. From this screen if Mail Order is populated you can request a new 90-day prescription. This request is sent to CVS Mail Order, and they will submit a request to your provider for that medication for 90 days.</a:t>
            </a:r>
          </a:p>
          <a:p>
            <a:endParaRPr lang="en-US" sz="1200" dirty="0"/>
          </a:p>
          <a:p>
            <a:r>
              <a:rPr lang="en-US" sz="1200" dirty="0"/>
              <a:t>If the prescription you choose does not show a Mail Order price, that may be for a few reasons</a:t>
            </a:r>
          </a:p>
          <a:p>
            <a:pPr marL="228600" indent="-228600">
              <a:buAutoNum type="alphaLcPeriod"/>
            </a:pPr>
            <a:r>
              <a:rPr lang="en-US" sz="1200" dirty="0"/>
              <a:t>This medication is not available via mail order</a:t>
            </a:r>
          </a:p>
          <a:p>
            <a:pPr marL="228600" indent="-228600">
              <a:buAutoNum type="alphaLcPeriod"/>
            </a:pPr>
            <a:r>
              <a:rPr lang="en-US" sz="1200" dirty="0"/>
              <a:t>Mail Order is out of stock of this medication</a:t>
            </a:r>
          </a:p>
          <a:p>
            <a:pPr marL="228600" indent="-228600">
              <a:buAutoNum type="alphaLcPeriod"/>
            </a:pPr>
            <a:r>
              <a:rPr lang="en-US" sz="1200" dirty="0"/>
              <a:t>There may be other processing issues or delays </a:t>
            </a:r>
          </a:p>
          <a:p>
            <a:pPr marL="0" indent="0">
              <a:buNone/>
            </a:pPr>
            <a:endParaRPr lang="en-US" sz="1200" dirty="0"/>
          </a:p>
          <a:p>
            <a:pPr marL="0" indent="0">
              <a:buNone/>
            </a:pPr>
            <a:r>
              <a:rPr lang="en-US" sz="1200" dirty="0"/>
              <a:t>If any of these are the case with your prescription, we ask that you contact Customer Service via the phone number on the back of your prescription ID card.</a:t>
            </a:r>
          </a:p>
          <a:p>
            <a:endParaRPr lang="en-US" dirty="0"/>
          </a:p>
        </p:txBody>
      </p:sp>
    </p:spTree>
    <p:extLst>
      <p:ext uri="{BB962C8B-B14F-4D97-AF65-F5344CB8AC3E}">
        <p14:creationId xmlns:p14="http://schemas.microsoft.com/office/powerpoint/2010/main" val="235510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18AD0A-D9C2-4031-A46B-BB1EE234D979}"/>
              </a:ext>
            </a:extLst>
          </p:cNvPr>
          <p:cNvPicPr>
            <a:picLocks noChangeAspect="1"/>
          </p:cNvPicPr>
          <p:nvPr/>
        </p:nvPicPr>
        <p:blipFill>
          <a:blip r:embed="rId3"/>
          <a:stretch>
            <a:fillRect/>
          </a:stretch>
        </p:blipFill>
        <p:spPr>
          <a:xfrm>
            <a:off x="0" y="0"/>
            <a:ext cx="12192000" cy="5924601"/>
          </a:xfrm>
          <a:prstGeom prst="rect">
            <a:avLst/>
          </a:prstGeom>
        </p:spPr>
      </p:pic>
      <p:sp>
        <p:nvSpPr>
          <p:cNvPr id="2" name="TextBox 1">
            <a:extLst>
              <a:ext uri="{FF2B5EF4-FFF2-40B4-BE49-F238E27FC236}">
                <a16:creationId xmlns:a16="http://schemas.microsoft.com/office/drawing/2014/main" id="{52968DDA-5F34-D641-DF40-984642B582E7}"/>
              </a:ext>
            </a:extLst>
          </p:cNvPr>
          <p:cNvSpPr txBox="1"/>
          <p:nvPr/>
        </p:nvSpPr>
        <p:spPr>
          <a:xfrm>
            <a:off x="489857" y="6128657"/>
            <a:ext cx="10145486" cy="738664"/>
          </a:xfrm>
          <a:prstGeom prst="rect">
            <a:avLst/>
          </a:prstGeom>
          <a:noFill/>
        </p:spPr>
        <p:txBody>
          <a:bodyPr wrap="square" rtlCol="0">
            <a:spAutoFit/>
          </a:bodyPr>
          <a:lstStyle/>
          <a:p>
            <a:r>
              <a:rPr lang="en-US" sz="1200" dirty="0"/>
              <a:t>As you can see – member will pay $0 if filled at CVS and around $26.88 if filled outside of CVS. This cost can also be given for those members who did not transition to a 90 days for maintenance drugs as well.</a:t>
            </a:r>
          </a:p>
          <a:p>
            <a:endParaRPr lang="en-US" dirty="0"/>
          </a:p>
        </p:txBody>
      </p:sp>
    </p:spTree>
    <p:extLst>
      <p:ext uri="{BB962C8B-B14F-4D97-AF65-F5344CB8AC3E}">
        <p14:creationId xmlns:p14="http://schemas.microsoft.com/office/powerpoint/2010/main" val="137498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350F0B-BE69-F9DE-CFB4-7E05C8463ECC}"/>
              </a:ext>
            </a:extLst>
          </p:cNvPr>
          <p:cNvPicPr>
            <a:picLocks noChangeAspect="1"/>
          </p:cNvPicPr>
          <p:nvPr/>
        </p:nvPicPr>
        <p:blipFill>
          <a:blip r:embed="rId3"/>
          <a:stretch>
            <a:fillRect/>
          </a:stretch>
        </p:blipFill>
        <p:spPr>
          <a:xfrm>
            <a:off x="0" y="105288"/>
            <a:ext cx="12192000" cy="4796852"/>
          </a:xfrm>
          <a:prstGeom prst="rect">
            <a:avLst/>
          </a:prstGeom>
        </p:spPr>
      </p:pic>
      <p:sp>
        <p:nvSpPr>
          <p:cNvPr id="2" name="TextBox 1">
            <a:extLst>
              <a:ext uri="{FF2B5EF4-FFF2-40B4-BE49-F238E27FC236}">
                <a16:creationId xmlns:a16="http://schemas.microsoft.com/office/drawing/2014/main" id="{216843E2-3C43-3D5A-61EE-112D192C7088}"/>
              </a:ext>
            </a:extLst>
          </p:cNvPr>
          <p:cNvSpPr txBox="1"/>
          <p:nvPr/>
        </p:nvSpPr>
        <p:spPr>
          <a:xfrm>
            <a:off x="511629" y="5170714"/>
            <a:ext cx="8730342" cy="646331"/>
          </a:xfrm>
          <a:prstGeom prst="rect">
            <a:avLst/>
          </a:prstGeom>
          <a:noFill/>
        </p:spPr>
        <p:txBody>
          <a:bodyPr wrap="square" rtlCol="0">
            <a:spAutoFit/>
          </a:bodyPr>
          <a:lstStyle/>
          <a:p>
            <a:r>
              <a:rPr lang="en-US"/>
              <a:t>Once you click on Request New Prescription it will show the following screen and prompt you to check out to review your selections.</a:t>
            </a:r>
            <a:endParaRPr lang="en-US" dirty="0"/>
          </a:p>
        </p:txBody>
      </p:sp>
    </p:spTree>
    <p:extLst>
      <p:ext uri="{BB962C8B-B14F-4D97-AF65-F5344CB8AC3E}">
        <p14:creationId xmlns:p14="http://schemas.microsoft.com/office/powerpoint/2010/main" val="1478819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304</TotalTime>
  <Words>1421</Words>
  <Application>Microsoft Office PowerPoint</Application>
  <PresentationFormat>Widescreen</PresentationFormat>
  <Paragraphs>60</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Wingdings 3</vt:lpstr>
      <vt:lpstr>Ion</vt:lpstr>
      <vt:lpstr>Get your prescriptions via CVS Mail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Valerie</dc:creator>
  <cp:lastModifiedBy>Michael Foley</cp:lastModifiedBy>
  <cp:revision>2</cp:revision>
  <dcterms:created xsi:type="dcterms:W3CDTF">2024-03-01T15:24:51Z</dcterms:created>
  <dcterms:modified xsi:type="dcterms:W3CDTF">2024-03-20T17:34:16Z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cdf243-b9b0-4f63-8694-76742e4201b7_Enabled">
    <vt:lpwstr>true</vt:lpwstr>
  </property>
  <property fmtid="{D5CDD505-2E9C-101B-9397-08002B2CF9AE}" pid="3" name="MSIP_Label_1ecdf243-b9b0-4f63-8694-76742e4201b7_SetDate">
    <vt:lpwstr>2024-03-01T15:24:51Z</vt:lpwstr>
  </property>
  <property fmtid="{D5CDD505-2E9C-101B-9397-08002B2CF9AE}" pid="4" name="MSIP_Label_1ecdf243-b9b0-4f63-8694-76742e4201b7_Method">
    <vt:lpwstr>Standard</vt:lpwstr>
  </property>
  <property fmtid="{D5CDD505-2E9C-101B-9397-08002B2CF9AE}" pid="5" name="MSIP_Label_1ecdf243-b9b0-4f63-8694-76742e4201b7_Name">
    <vt:lpwstr>Proprietary general</vt:lpwstr>
  </property>
  <property fmtid="{D5CDD505-2E9C-101B-9397-08002B2CF9AE}" pid="6" name="MSIP_Label_1ecdf243-b9b0-4f63-8694-76742e4201b7_SiteId">
    <vt:lpwstr>fabb61b8-3afe-4e75-b934-a47f782b8cd7</vt:lpwstr>
  </property>
  <property fmtid="{D5CDD505-2E9C-101B-9397-08002B2CF9AE}" pid="7" name="MSIP_Label_1ecdf243-b9b0-4f63-8694-76742e4201b7_ActionId">
    <vt:lpwstr>cf241186-7a99-4cfa-b26e-5bf4ef6bdf7a</vt:lpwstr>
  </property>
  <property fmtid="{D5CDD505-2E9C-101B-9397-08002B2CF9AE}" pid="8" name="MSIP_Label_1ecdf243-b9b0-4f63-8694-76742e4201b7_ContentBits">
    <vt:lpwstr>0</vt:lpwstr>
  </property>
</Properties>
</file>